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b08ce7ebe2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Hello everyone! Welcome to the working group three update. </a:t>
            </a:r>
            <a:endParaRPr/>
          </a:p>
        </p:txBody>
      </p:sp>
      <p:sp>
        <p:nvSpPr>
          <p:cNvPr id="52" name="Google Shape;52;gb08ce7ebe2_0_8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b08ce7ebe2_0_1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Today, I will </a:t>
            </a:r>
            <a:r>
              <a:rPr lang="en"/>
              <a:t>initially</a:t>
            </a:r>
            <a:r>
              <a:rPr lang="en"/>
              <a:t> provide a reminder about the working group’s aims, the actions that we agreed upon during the January meeting, and finally I will provide an update on these actions. </a:t>
            </a:r>
            <a:endParaRPr/>
          </a:p>
        </p:txBody>
      </p:sp>
      <p:sp>
        <p:nvSpPr>
          <p:cNvPr id="66" name="Google Shape;66;gb08ce7ebe2_0_178: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b08ce7ebe2_4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As a reminded, the third working group focuses on language generation in the context of dialogue and interaction. Specifically, the action aim to go beyond the state of art in these areas, by tackling NLG challenges in real-world applications, such as conversation interfaces, dialogue in real-time, and human-robot interaction applications. </a:t>
            </a:r>
            <a:endParaRPr/>
          </a:p>
        </p:txBody>
      </p:sp>
      <p:sp>
        <p:nvSpPr>
          <p:cNvPr id="75" name="Google Shape;75;gb08ce7ebe2_4_8: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b08ce7ebe2_4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aforementioned applications are ideal test beds for NLG models, however, there are some challenges associated with them. Firstly, there is lack of approprriate multi-modal datasets that are required for such applications, datasets that include not only language, but also speech data, and visual data such as images and videos. Furthermore, tehre is lack of multi-lingual datasets, or simply, datasets in languages other than English. Finally, NLG requires human evaluations which can be hard to organise as they require human participants and careful setup. </a:t>
            </a:r>
            <a:endParaRPr/>
          </a:p>
        </p:txBody>
      </p:sp>
      <p:sp>
        <p:nvSpPr>
          <p:cNvPr id="84" name="Google Shape;84;gb08ce7ebe2_4_2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b08ce7ebe2_4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During the January meeting we agreed upon three main goals. Firstly, we want to prepare a survey paper on NLG for dialogue with a focus on all languages. Secondly, we identified that there is a need for a dedicated repository that will hold all relevant datasets. And finally, we want to promote and encourage research in this area by collecting and curating a multi-lingual dataset for natural language generation. </a:t>
            </a:r>
            <a:endParaRPr/>
          </a:p>
        </p:txBody>
      </p:sp>
      <p:sp>
        <p:nvSpPr>
          <p:cNvPr id="93" name="Google Shape;93;gb08ce7ebe2_4_10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b08ce7ebe2_4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Firstly, we focus our discussion on the collection of the multi-lingual dataset. This action offers a brilliant opportunity to create a dataset in all or most of european languages, since members of this action come from all over Europe. There are two options for this. The first option includes translating an existing popular dataset such as the E2E dataset. The second option will require defining a new task and essentially start from scratch. These plans have been on hold at the moment because of the pandemic and the lack of time and resources, but this is a great time to resume activity on this area. </a:t>
            </a:r>
            <a:endParaRPr/>
          </a:p>
        </p:txBody>
      </p:sp>
      <p:sp>
        <p:nvSpPr>
          <p:cNvPr id="102" name="Google Shape;102;gb08ce7ebe2_4_4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b08ce7ebe2_4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Moving forward, there are other alternatives for realising the goals of this action. For instance, by offering benchmarks for different languages, or by organising a workshop to bring together everyone who is interested in this area, not only participants of our cost action. A shared task can be a future goal, especially if we collect the aforementioned dataset. </a:t>
            </a:r>
            <a:endParaRPr/>
          </a:p>
        </p:txBody>
      </p:sp>
      <p:sp>
        <p:nvSpPr>
          <p:cNvPr id="111" name="Google Shape;111;gb08ce7ebe2_4_48: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b08ce7ebe2_4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To keep in touch after the January meeting, we used several means of communication. Firstly, we used the slack channel organised by Multi3Generation; secondly, we used a mailing list, firstly a google list and now the official action list for this working group. However it is still unclear who can join a mailing list or more generally a group. Finally, we held weekly Skype meetings until March, which were then canceled due to shifting our attention to more urgent matters such as online teaching etc. </a:t>
            </a:r>
            <a:endParaRPr/>
          </a:p>
        </p:txBody>
      </p:sp>
      <p:sp>
        <p:nvSpPr>
          <p:cNvPr id="120" name="Google Shape;120;gb08ce7ebe2_4_5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b08ce7ebe2_4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you have any questions, I will be happy to answer them during the live session. Thank you for listening. </a:t>
            </a:r>
            <a:endParaRPr/>
          </a:p>
        </p:txBody>
      </p:sp>
      <p:sp>
        <p:nvSpPr>
          <p:cNvPr id="129" name="Google Shape;129;gb08ce7ebe2_4_112: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674657" y="2995825"/>
            <a:ext cx="7772400" cy="11025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 sz="1800">
                <a:latin typeface="Arial"/>
                <a:ea typeface="Arial"/>
                <a:cs typeface="Arial"/>
                <a:sym typeface="Arial"/>
              </a:rPr>
              <a:t>3rd Core Group, Management Committee and Working Group Meetings</a:t>
            </a:r>
            <a:endParaRPr sz="1800">
              <a:latin typeface="Arial"/>
              <a:ea typeface="Arial"/>
              <a:cs typeface="Arial"/>
              <a:sym typeface="Arial"/>
            </a:endParaRPr>
          </a:p>
          <a:p>
            <a:pPr indent="0" lvl="0" marL="0" rtl="0" algn="ctr">
              <a:spcBef>
                <a:spcPts val="0"/>
              </a:spcBef>
              <a:spcAft>
                <a:spcPts val="0"/>
              </a:spcAft>
              <a:buClr>
                <a:schemeClr val="dk1"/>
              </a:buClr>
              <a:buSzPts val="4400"/>
              <a:buFont typeface="Calibri"/>
              <a:buNone/>
            </a:pPr>
            <a:r>
              <a:t/>
            </a:r>
            <a:endParaRPr sz="1000"/>
          </a:p>
          <a:p>
            <a:pPr indent="0" lvl="0" marL="0" rtl="0" algn="ctr">
              <a:spcBef>
                <a:spcPts val="0"/>
              </a:spcBef>
              <a:spcAft>
                <a:spcPts val="0"/>
              </a:spcAft>
              <a:buClr>
                <a:schemeClr val="dk1"/>
              </a:buClr>
              <a:buSzPts val="4400"/>
              <a:buFont typeface="Calibri"/>
              <a:buNone/>
            </a:pPr>
            <a:r>
              <a:rPr lang="en"/>
              <a:t>WG3</a:t>
            </a:r>
            <a:endParaRPr sz="4900"/>
          </a:p>
        </p:txBody>
      </p:sp>
      <p:sp>
        <p:nvSpPr>
          <p:cNvPr id="55" name="Google Shape;55;p13"/>
          <p:cNvSpPr txBox="1"/>
          <p:nvPr>
            <p:ph idx="1" type="subTitle"/>
          </p:nvPr>
        </p:nvSpPr>
        <p:spPr>
          <a:xfrm>
            <a:off x="465275" y="3946388"/>
            <a:ext cx="8148900" cy="7269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4400"/>
              <a:buNone/>
            </a:pPr>
            <a:r>
              <a:t/>
            </a:r>
            <a:endParaRPr b="1" sz="2100">
              <a:solidFill>
                <a:srgbClr val="999999"/>
              </a:solidFill>
            </a:endParaRPr>
          </a:p>
          <a:p>
            <a:pPr indent="0" lvl="0" marL="0" rtl="0" algn="ctr">
              <a:spcBef>
                <a:spcPts val="0"/>
              </a:spcBef>
              <a:spcAft>
                <a:spcPts val="0"/>
              </a:spcAft>
              <a:buClr>
                <a:schemeClr val="dk1"/>
              </a:buClr>
              <a:buSzPts val="4400"/>
              <a:buNone/>
            </a:pPr>
            <a:r>
              <a:t/>
            </a:r>
            <a:endParaRPr b="1" sz="2100">
              <a:solidFill>
                <a:srgbClr val="999999"/>
              </a:solidFill>
            </a:endParaRPr>
          </a:p>
          <a:p>
            <a:pPr indent="0" lvl="0" marL="0" rtl="0" algn="ctr">
              <a:spcBef>
                <a:spcPts val="0"/>
              </a:spcBef>
              <a:spcAft>
                <a:spcPts val="0"/>
              </a:spcAft>
              <a:buClr>
                <a:schemeClr val="dk1"/>
              </a:buClr>
              <a:buSzPts val="4400"/>
              <a:buNone/>
            </a:pPr>
            <a:r>
              <a:rPr lang="en" sz="1300">
                <a:solidFill>
                  <a:srgbClr val="000000"/>
                </a:solidFill>
                <a:highlight>
                  <a:srgbClr val="FFFFFF"/>
                </a:highlight>
              </a:rPr>
              <a:t>Online meeting</a:t>
            </a:r>
            <a:r>
              <a:rPr lang="en" sz="1300">
                <a:solidFill>
                  <a:srgbClr val="000000"/>
                </a:solidFill>
                <a:highlight>
                  <a:srgbClr val="FFFFFF"/>
                </a:highlight>
              </a:rPr>
              <a:t> - December, 11th 2020</a:t>
            </a:r>
            <a:endParaRPr sz="1300">
              <a:solidFill>
                <a:srgbClr val="000000"/>
              </a:solidFill>
              <a:highlight>
                <a:srgbClr val="FFFFFF"/>
              </a:highlight>
            </a:endParaRPr>
          </a:p>
        </p:txBody>
      </p:sp>
      <p:pic>
        <p:nvPicPr>
          <p:cNvPr descr="Screenshot 2019-10-23 at 17.11.53.png" id="56" name="Google Shape;56;p13"/>
          <p:cNvPicPr preferRelativeResize="0"/>
          <p:nvPr/>
        </p:nvPicPr>
        <p:blipFill rotWithShape="1">
          <a:blip r:embed="rId3">
            <a:alphaModFix/>
          </a:blip>
          <a:srcRect b="0" l="0" r="0" t="0"/>
          <a:stretch/>
        </p:blipFill>
        <p:spPr>
          <a:xfrm>
            <a:off x="465285" y="566831"/>
            <a:ext cx="2859428" cy="1217133"/>
          </a:xfrm>
          <a:prstGeom prst="rect">
            <a:avLst/>
          </a:prstGeom>
          <a:noFill/>
          <a:ln>
            <a:noFill/>
          </a:ln>
        </p:spPr>
      </p:pic>
      <p:pic>
        <p:nvPicPr>
          <p:cNvPr descr="cost-logo.png" id="57" name="Google Shape;57;p13"/>
          <p:cNvPicPr preferRelativeResize="0"/>
          <p:nvPr/>
        </p:nvPicPr>
        <p:blipFill rotWithShape="1">
          <a:blip r:embed="rId4">
            <a:alphaModFix/>
          </a:blip>
          <a:srcRect b="0" l="0" r="0" t="0"/>
          <a:stretch/>
        </p:blipFill>
        <p:spPr>
          <a:xfrm>
            <a:off x="465286" y="1941029"/>
            <a:ext cx="3002985" cy="557194"/>
          </a:xfrm>
          <a:prstGeom prst="rect">
            <a:avLst/>
          </a:prstGeom>
          <a:noFill/>
          <a:ln>
            <a:noFill/>
          </a:ln>
        </p:spPr>
      </p:pic>
      <p:grpSp>
        <p:nvGrpSpPr>
          <p:cNvPr id="58" name="Google Shape;58;p13"/>
          <p:cNvGrpSpPr/>
          <p:nvPr/>
        </p:nvGrpSpPr>
        <p:grpSpPr>
          <a:xfrm>
            <a:off x="4651530" y="105007"/>
            <a:ext cx="3962700" cy="2809575"/>
            <a:chOff x="4340050" y="140010"/>
            <a:chExt cx="3962700" cy="3746100"/>
          </a:xfrm>
        </p:grpSpPr>
        <p:sp>
          <p:nvSpPr>
            <p:cNvPr id="59" name="Google Shape;59;p13"/>
            <p:cNvSpPr/>
            <p:nvPr/>
          </p:nvSpPr>
          <p:spPr>
            <a:xfrm>
              <a:off x="4340050" y="140010"/>
              <a:ext cx="3962700" cy="3746100"/>
            </a:xfrm>
            <a:prstGeom prst="rect">
              <a:avLst/>
            </a:prstGeom>
            <a:solidFill>
              <a:srgbClr val="660066"/>
            </a:solidFill>
            <a:ln>
              <a:noFill/>
            </a:ln>
            <a:effectLst>
              <a:outerShdw blurRad="40000" rotWithShape="0" dir="5400000" dist="23000">
                <a:srgbClr val="000000">
                  <a:alpha val="349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0" name="Google Shape;60;p13"/>
            <p:cNvSpPr txBox="1"/>
            <p:nvPr/>
          </p:nvSpPr>
          <p:spPr>
            <a:xfrm>
              <a:off x="4468670" y="263596"/>
              <a:ext cx="1737300" cy="1653600"/>
            </a:xfrm>
            <a:prstGeom prst="rect">
              <a:avLst/>
            </a:prstGeom>
            <a:solidFill>
              <a:srgbClr val="76923C"/>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1" name="Google Shape;61;p13"/>
            <p:cNvSpPr txBox="1"/>
            <p:nvPr/>
          </p:nvSpPr>
          <p:spPr>
            <a:xfrm>
              <a:off x="4468670" y="2078081"/>
              <a:ext cx="1737300" cy="1653600"/>
            </a:xfrm>
            <a:prstGeom prst="rect">
              <a:avLst/>
            </a:prstGeom>
            <a:solidFill>
              <a:srgbClr val="C2D59B"/>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2" name="Google Shape;62;p13"/>
            <p:cNvSpPr txBox="1"/>
            <p:nvPr/>
          </p:nvSpPr>
          <p:spPr>
            <a:xfrm>
              <a:off x="6418070" y="2078081"/>
              <a:ext cx="1737300" cy="1653600"/>
            </a:xfrm>
            <a:prstGeom prst="rect">
              <a:avLst/>
            </a:prstGeom>
            <a:solidFill>
              <a:srgbClr val="5F497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3" name="Google Shape;63;p13"/>
            <p:cNvSpPr txBox="1"/>
            <p:nvPr/>
          </p:nvSpPr>
          <p:spPr>
            <a:xfrm>
              <a:off x="6418070" y="272200"/>
              <a:ext cx="1737300" cy="1623000"/>
            </a:xfrm>
            <a:prstGeom prst="rect">
              <a:avLst/>
            </a:prstGeom>
            <a:solidFill>
              <a:srgbClr val="B2A0C7"/>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 sz="1600">
                  <a:solidFill>
                    <a:schemeClr val="dk1"/>
                  </a:solidFill>
                  <a:latin typeface="Calibri"/>
                  <a:ea typeface="Calibri"/>
                  <a:cs typeface="Calibri"/>
                  <a:sym typeface="Calibri"/>
                </a:rPr>
                <a:t>Dimitra Gkatzia</a:t>
              </a:r>
              <a:endParaRPr b="1" sz="1600">
                <a:solidFill>
                  <a:schemeClr val="dk1"/>
                </a:solidFill>
                <a:latin typeface="Calibri"/>
                <a:ea typeface="Calibri"/>
                <a:cs typeface="Calibri"/>
                <a:sym typeface="Calibri"/>
              </a:endParaRPr>
            </a:p>
            <a:p>
              <a:pPr indent="0" lvl="0" marL="0" marR="0" rtl="0" algn="l">
                <a:spcBef>
                  <a:spcPts val="0"/>
                </a:spcBef>
                <a:spcAft>
                  <a:spcPts val="0"/>
                </a:spcAft>
                <a:buNone/>
              </a:pPr>
              <a:r>
                <a:t/>
              </a:r>
              <a:endParaRPr b="1" sz="1600">
                <a:solidFill>
                  <a:schemeClr val="dk1"/>
                </a:solidFill>
                <a:latin typeface="Calibri"/>
                <a:ea typeface="Calibri"/>
                <a:cs typeface="Calibri"/>
                <a:sym typeface="Calibri"/>
              </a:endParaRPr>
            </a:p>
            <a:p>
              <a:pPr indent="0" lvl="0" marL="0" marR="0" rtl="0" algn="l">
                <a:spcBef>
                  <a:spcPts val="0"/>
                </a:spcBef>
                <a:spcAft>
                  <a:spcPts val="0"/>
                </a:spcAft>
                <a:buNone/>
              </a:pPr>
              <a:r>
                <a:rPr b="1" lang="en" sz="1600">
                  <a:solidFill>
                    <a:schemeClr val="dk1"/>
                  </a:solidFill>
                  <a:latin typeface="Calibri"/>
                  <a:ea typeface="Calibri"/>
                  <a:cs typeface="Calibri"/>
                  <a:sym typeface="Calibri"/>
                </a:rPr>
                <a:t>Edinburgh Napier University</a:t>
              </a:r>
              <a:endParaRPr b="1" sz="1600">
                <a:solidFill>
                  <a:schemeClr val="dk1"/>
                </a:solidFill>
                <a:latin typeface="Calibri"/>
                <a:ea typeface="Calibri"/>
                <a:cs typeface="Calibri"/>
                <a:sym typeface="Calibri"/>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4"/>
          <p:cNvSpPr/>
          <p:nvPr/>
        </p:nvSpPr>
        <p:spPr>
          <a:xfrm>
            <a:off x="475218" y="105007"/>
            <a:ext cx="8226900" cy="1018500"/>
          </a:xfrm>
          <a:prstGeom prst="rect">
            <a:avLst/>
          </a:prstGeom>
          <a:solidFill>
            <a:srgbClr val="660066"/>
          </a:solidFill>
          <a:ln>
            <a:noFill/>
          </a:ln>
          <a:effectLst>
            <a:outerShdw blurRad="40000" rotWithShape="0" dir="5400000" dist="23000">
              <a:srgbClr val="000000">
                <a:alpha val="349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Screenshot 2019-10-23 at 17.11.53.png" id="69" name="Google Shape;69;p14"/>
          <p:cNvPicPr preferRelativeResize="0"/>
          <p:nvPr/>
        </p:nvPicPr>
        <p:blipFill rotWithShape="1">
          <a:blip r:embed="rId3">
            <a:alphaModFix/>
          </a:blip>
          <a:srcRect b="0" l="0" r="0" t="0"/>
          <a:stretch/>
        </p:blipFill>
        <p:spPr>
          <a:xfrm>
            <a:off x="721185" y="186691"/>
            <a:ext cx="1987205" cy="845866"/>
          </a:xfrm>
          <a:prstGeom prst="rect">
            <a:avLst/>
          </a:prstGeom>
          <a:noFill/>
          <a:ln>
            <a:noFill/>
          </a:ln>
        </p:spPr>
      </p:pic>
      <p:pic>
        <p:nvPicPr>
          <p:cNvPr descr="cost-logo.png" id="70" name="Google Shape;70;p14"/>
          <p:cNvPicPr preferRelativeResize="0"/>
          <p:nvPr/>
        </p:nvPicPr>
        <p:blipFill rotWithShape="1">
          <a:blip r:embed="rId4">
            <a:alphaModFix/>
          </a:blip>
          <a:srcRect b="0" l="0" r="0" t="0"/>
          <a:stretch/>
        </p:blipFill>
        <p:spPr>
          <a:xfrm>
            <a:off x="3551489" y="262262"/>
            <a:ext cx="3671812" cy="681293"/>
          </a:xfrm>
          <a:prstGeom prst="rect">
            <a:avLst/>
          </a:prstGeom>
          <a:noFill/>
          <a:ln>
            <a:noFill/>
          </a:ln>
        </p:spPr>
      </p:pic>
      <p:sp>
        <p:nvSpPr>
          <p:cNvPr id="71" name="Google Shape;71;p14"/>
          <p:cNvSpPr txBox="1"/>
          <p:nvPr/>
        </p:nvSpPr>
        <p:spPr>
          <a:xfrm>
            <a:off x="4969350" y="3480319"/>
            <a:ext cx="7301700" cy="63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72" name="Google Shape;72;p14"/>
          <p:cNvSpPr txBox="1"/>
          <p:nvPr/>
        </p:nvSpPr>
        <p:spPr>
          <a:xfrm>
            <a:off x="475175" y="1283344"/>
            <a:ext cx="8226900" cy="344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100">
                <a:solidFill>
                  <a:schemeClr val="dk1"/>
                </a:solidFill>
                <a:latin typeface="Calibri"/>
                <a:ea typeface="Calibri"/>
                <a:cs typeface="Calibri"/>
                <a:sym typeface="Calibri"/>
              </a:rPr>
              <a:t>Overview</a:t>
            </a:r>
            <a:endParaRPr b="1" sz="2100">
              <a:solidFill>
                <a:schemeClr val="dk1"/>
              </a:solidFill>
              <a:latin typeface="Calibri"/>
              <a:ea typeface="Calibri"/>
              <a:cs typeface="Calibri"/>
              <a:sym typeface="Calibri"/>
            </a:endParaRPr>
          </a:p>
          <a:p>
            <a:pPr indent="0" lvl="0" marL="0" rtl="0" algn="l">
              <a:spcBef>
                <a:spcPts val="0"/>
              </a:spcBef>
              <a:spcAft>
                <a:spcPts val="0"/>
              </a:spcAft>
              <a:buNone/>
            </a:pPr>
            <a:r>
              <a:t/>
            </a:r>
            <a:endParaRPr b="1" sz="2100">
              <a:solidFill>
                <a:schemeClr val="dk1"/>
              </a:solidFill>
              <a:latin typeface="Calibri"/>
              <a:ea typeface="Calibri"/>
              <a:cs typeface="Calibri"/>
              <a:sym typeface="Calibri"/>
            </a:endParaRPr>
          </a:p>
          <a:p>
            <a:pPr indent="-361950" lvl="0" marL="457200" rtl="0" algn="l">
              <a:spcBef>
                <a:spcPts val="0"/>
              </a:spcBef>
              <a:spcAft>
                <a:spcPts val="0"/>
              </a:spcAft>
              <a:buClr>
                <a:schemeClr val="dk1"/>
              </a:buClr>
              <a:buSzPts val="2100"/>
              <a:buFont typeface="Calibri"/>
              <a:buChar char="●"/>
            </a:pPr>
            <a:r>
              <a:rPr b="1" lang="en" sz="2100">
                <a:solidFill>
                  <a:schemeClr val="dk1"/>
                </a:solidFill>
                <a:latin typeface="Calibri"/>
                <a:ea typeface="Calibri"/>
                <a:cs typeface="Calibri"/>
                <a:sym typeface="Calibri"/>
              </a:rPr>
              <a:t>Intro - Aims of the WG3</a:t>
            </a:r>
            <a:endParaRPr b="1" sz="2100">
              <a:solidFill>
                <a:schemeClr val="dk1"/>
              </a:solidFill>
              <a:latin typeface="Calibri"/>
              <a:ea typeface="Calibri"/>
              <a:cs typeface="Calibri"/>
              <a:sym typeface="Calibri"/>
            </a:endParaRPr>
          </a:p>
          <a:p>
            <a:pPr indent="-361950" lvl="0" marL="457200" rtl="0" algn="l">
              <a:spcBef>
                <a:spcPts val="0"/>
              </a:spcBef>
              <a:spcAft>
                <a:spcPts val="0"/>
              </a:spcAft>
              <a:buClr>
                <a:schemeClr val="dk1"/>
              </a:buClr>
              <a:buSzPts val="2100"/>
              <a:buFont typeface="Calibri"/>
              <a:buChar char="●"/>
            </a:pPr>
            <a:r>
              <a:rPr b="1" lang="en" sz="2100">
                <a:solidFill>
                  <a:schemeClr val="dk1"/>
                </a:solidFill>
                <a:latin typeface="Calibri"/>
                <a:ea typeface="Calibri"/>
                <a:cs typeface="Calibri"/>
                <a:sym typeface="Calibri"/>
              </a:rPr>
              <a:t>Actions agreed in January meeting</a:t>
            </a:r>
            <a:endParaRPr b="1" sz="2100">
              <a:solidFill>
                <a:schemeClr val="dk1"/>
              </a:solidFill>
              <a:latin typeface="Calibri"/>
              <a:ea typeface="Calibri"/>
              <a:cs typeface="Calibri"/>
              <a:sym typeface="Calibri"/>
            </a:endParaRPr>
          </a:p>
          <a:p>
            <a:pPr indent="-361950" lvl="0" marL="457200" rtl="0" algn="l">
              <a:spcBef>
                <a:spcPts val="0"/>
              </a:spcBef>
              <a:spcAft>
                <a:spcPts val="0"/>
              </a:spcAft>
              <a:buClr>
                <a:schemeClr val="dk1"/>
              </a:buClr>
              <a:buSzPts val="2100"/>
              <a:buFont typeface="Calibri"/>
              <a:buChar char="●"/>
            </a:pPr>
            <a:r>
              <a:rPr b="1" lang="en" sz="2100">
                <a:solidFill>
                  <a:schemeClr val="dk1"/>
                </a:solidFill>
                <a:latin typeface="Calibri"/>
                <a:ea typeface="Calibri"/>
                <a:cs typeface="Calibri"/>
                <a:sym typeface="Calibri"/>
              </a:rPr>
              <a:t>Update on actions</a:t>
            </a:r>
            <a:endParaRPr b="1" sz="2100">
              <a:solidFill>
                <a:schemeClr val="dk1"/>
              </a:solidFill>
              <a:latin typeface="Calibri"/>
              <a:ea typeface="Calibri"/>
              <a:cs typeface="Calibri"/>
              <a:sym typeface="Calibri"/>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5"/>
          <p:cNvSpPr/>
          <p:nvPr/>
        </p:nvSpPr>
        <p:spPr>
          <a:xfrm>
            <a:off x="475218" y="105007"/>
            <a:ext cx="8226900" cy="1018500"/>
          </a:xfrm>
          <a:prstGeom prst="rect">
            <a:avLst/>
          </a:prstGeom>
          <a:solidFill>
            <a:srgbClr val="660066"/>
          </a:solidFill>
          <a:ln>
            <a:noFill/>
          </a:ln>
          <a:effectLst>
            <a:outerShdw blurRad="40000" rotWithShape="0" dir="5400000" dist="23000">
              <a:srgbClr val="000000">
                <a:alpha val="349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Screenshot 2019-10-23 at 17.11.53.png" id="78" name="Google Shape;78;p15"/>
          <p:cNvPicPr preferRelativeResize="0"/>
          <p:nvPr/>
        </p:nvPicPr>
        <p:blipFill rotWithShape="1">
          <a:blip r:embed="rId3">
            <a:alphaModFix/>
          </a:blip>
          <a:srcRect b="0" l="0" r="0" t="0"/>
          <a:stretch/>
        </p:blipFill>
        <p:spPr>
          <a:xfrm>
            <a:off x="721185" y="186691"/>
            <a:ext cx="1987205" cy="845866"/>
          </a:xfrm>
          <a:prstGeom prst="rect">
            <a:avLst/>
          </a:prstGeom>
          <a:noFill/>
          <a:ln>
            <a:noFill/>
          </a:ln>
        </p:spPr>
      </p:pic>
      <p:pic>
        <p:nvPicPr>
          <p:cNvPr descr="cost-logo.png" id="79" name="Google Shape;79;p15"/>
          <p:cNvPicPr preferRelativeResize="0"/>
          <p:nvPr/>
        </p:nvPicPr>
        <p:blipFill rotWithShape="1">
          <a:blip r:embed="rId4">
            <a:alphaModFix/>
          </a:blip>
          <a:srcRect b="0" l="0" r="0" t="0"/>
          <a:stretch/>
        </p:blipFill>
        <p:spPr>
          <a:xfrm>
            <a:off x="3551489" y="262262"/>
            <a:ext cx="3671812" cy="681293"/>
          </a:xfrm>
          <a:prstGeom prst="rect">
            <a:avLst/>
          </a:prstGeom>
          <a:noFill/>
          <a:ln>
            <a:noFill/>
          </a:ln>
        </p:spPr>
      </p:pic>
      <p:sp>
        <p:nvSpPr>
          <p:cNvPr id="80" name="Google Shape;80;p15"/>
          <p:cNvSpPr txBox="1"/>
          <p:nvPr/>
        </p:nvSpPr>
        <p:spPr>
          <a:xfrm>
            <a:off x="4969350" y="3480319"/>
            <a:ext cx="7301700" cy="63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81" name="Google Shape;81;p15"/>
          <p:cNvSpPr txBox="1"/>
          <p:nvPr/>
        </p:nvSpPr>
        <p:spPr>
          <a:xfrm>
            <a:off x="475175" y="1283344"/>
            <a:ext cx="8226900" cy="344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600">
                <a:solidFill>
                  <a:schemeClr val="dk1"/>
                </a:solidFill>
              </a:rPr>
              <a:t>WG3: Dialogue, interaction and conversational language generation applications</a:t>
            </a:r>
            <a:endParaRPr sz="2600">
              <a:solidFill>
                <a:schemeClr val="dk1"/>
              </a:solidFill>
            </a:endParaRPr>
          </a:p>
          <a:p>
            <a:pPr indent="0" lvl="0" marL="0" rtl="0" algn="l">
              <a:lnSpc>
                <a:spcPct val="115000"/>
              </a:lnSpc>
              <a:spcBef>
                <a:spcPts val="0"/>
              </a:spcBef>
              <a:spcAft>
                <a:spcPts val="0"/>
              </a:spcAft>
              <a:buNone/>
            </a:pPr>
            <a:r>
              <a:t/>
            </a:r>
            <a:endParaRPr sz="26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sz="1700">
                <a:solidFill>
                  <a:schemeClr val="dk1"/>
                </a:solidFill>
                <a:latin typeface="Trebuchet MS"/>
                <a:ea typeface="Trebuchet MS"/>
                <a:cs typeface="Trebuchet MS"/>
                <a:sym typeface="Trebuchet MS"/>
              </a:rPr>
              <a:t>This Action will go beyond the state-of-the-art by applying </a:t>
            </a:r>
            <a:r>
              <a:rPr b="1" lang="en" sz="1700">
                <a:solidFill>
                  <a:schemeClr val="dk1"/>
                </a:solidFill>
                <a:latin typeface="Trebuchet MS"/>
                <a:ea typeface="Trebuchet MS"/>
                <a:cs typeface="Trebuchet MS"/>
                <a:sym typeface="Trebuchet MS"/>
              </a:rPr>
              <a:t>LG models</a:t>
            </a:r>
            <a:r>
              <a:rPr lang="en" sz="1700">
                <a:solidFill>
                  <a:schemeClr val="dk1"/>
                </a:solidFill>
                <a:latin typeface="Trebuchet MS"/>
                <a:ea typeface="Trebuchet MS"/>
                <a:cs typeface="Trebuchet MS"/>
                <a:sym typeface="Trebuchet MS"/>
              </a:rPr>
              <a:t> to Human Computer Interaction(HCI) tasks in several interesting and challenging real-world use-cases, such as</a:t>
            </a:r>
            <a:endParaRPr sz="1700">
              <a:solidFill>
                <a:schemeClr val="dk1"/>
              </a:solidFill>
              <a:latin typeface="Trebuchet MS"/>
              <a:ea typeface="Trebuchet MS"/>
              <a:cs typeface="Trebuchet MS"/>
              <a:sym typeface="Trebuchet MS"/>
            </a:endParaRPr>
          </a:p>
          <a:p>
            <a:pPr indent="-317500" lvl="1" marL="914400" rtl="0" algn="l">
              <a:lnSpc>
                <a:spcPct val="115000"/>
              </a:lnSpc>
              <a:spcBef>
                <a:spcPts val="1200"/>
              </a:spcBef>
              <a:spcAft>
                <a:spcPts val="0"/>
              </a:spcAft>
              <a:buClr>
                <a:schemeClr val="dk1"/>
              </a:buClr>
              <a:buSzPts val="1400"/>
              <a:buFont typeface="Trebuchet MS"/>
              <a:buChar char="●"/>
            </a:pPr>
            <a:r>
              <a:rPr lang="en">
                <a:solidFill>
                  <a:schemeClr val="dk1"/>
                </a:solidFill>
                <a:latin typeface="Trebuchet MS"/>
                <a:ea typeface="Trebuchet MS"/>
                <a:cs typeface="Trebuchet MS"/>
                <a:sym typeface="Trebuchet MS"/>
              </a:rPr>
              <a:t>conversational search interfaces; </a:t>
            </a:r>
            <a:endParaRPr>
              <a:solidFill>
                <a:schemeClr val="dk1"/>
              </a:solidFill>
              <a:latin typeface="Trebuchet MS"/>
              <a:ea typeface="Trebuchet MS"/>
              <a:cs typeface="Trebuchet MS"/>
              <a:sym typeface="Trebuchet MS"/>
            </a:endParaRPr>
          </a:p>
          <a:p>
            <a:pPr indent="-317500" lvl="1" marL="914400" rtl="0" algn="l">
              <a:lnSpc>
                <a:spcPct val="115000"/>
              </a:lnSpc>
              <a:spcBef>
                <a:spcPts val="0"/>
              </a:spcBef>
              <a:spcAft>
                <a:spcPts val="0"/>
              </a:spcAft>
              <a:buClr>
                <a:schemeClr val="dk1"/>
              </a:buClr>
              <a:buSzPts val="1400"/>
              <a:buFont typeface="Trebuchet MS"/>
              <a:buChar char="●"/>
            </a:pPr>
            <a:r>
              <a:rPr lang="en">
                <a:solidFill>
                  <a:schemeClr val="dk1"/>
                </a:solidFill>
                <a:latin typeface="Trebuchet MS"/>
                <a:ea typeface="Trebuchet MS"/>
                <a:cs typeface="Trebuchet MS"/>
                <a:sym typeface="Trebuchet MS"/>
              </a:rPr>
              <a:t>grounded dialogue models; </a:t>
            </a:r>
            <a:endParaRPr>
              <a:solidFill>
                <a:schemeClr val="dk1"/>
              </a:solidFill>
              <a:latin typeface="Trebuchet MS"/>
              <a:ea typeface="Trebuchet MS"/>
              <a:cs typeface="Trebuchet MS"/>
              <a:sym typeface="Trebuchet MS"/>
            </a:endParaRPr>
          </a:p>
          <a:p>
            <a:pPr indent="-317500" lvl="1" marL="914400" rtl="0" algn="l">
              <a:lnSpc>
                <a:spcPct val="115000"/>
              </a:lnSpc>
              <a:spcBef>
                <a:spcPts val="0"/>
              </a:spcBef>
              <a:spcAft>
                <a:spcPts val="0"/>
              </a:spcAft>
              <a:buClr>
                <a:schemeClr val="dk1"/>
              </a:buClr>
              <a:buSzPts val="1400"/>
              <a:buFont typeface="Trebuchet MS"/>
              <a:buChar char="●"/>
            </a:pPr>
            <a:r>
              <a:rPr lang="en">
                <a:solidFill>
                  <a:schemeClr val="dk1"/>
                </a:solidFill>
                <a:latin typeface="Trebuchet MS"/>
                <a:ea typeface="Trebuchet MS"/>
                <a:cs typeface="Trebuchet MS"/>
                <a:sym typeface="Trebuchet MS"/>
              </a:rPr>
              <a:t>real-time dialogue models; </a:t>
            </a:r>
            <a:endParaRPr>
              <a:solidFill>
                <a:schemeClr val="dk1"/>
              </a:solidFill>
              <a:latin typeface="Trebuchet MS"/>
              <a:ea typeface="Trebuchet MS"/>
              <a:cs typeface="Trebuchet MS"/>
              <a:sym typeface="Trebuchet MS"/>
            </a:endParaRPr>
          </a:p>
          <a:p>
            <a:pPr indent="-317500" lvl="1" marL="914400" rtl="0" algn="l">
              <a:lnSpc>
                <a:spcPct val="115000"/>
              </a:lnSpc>
              <a:spcBef>
                <a:spcPts val="0"/>
              </a:spcBef>
              <a:spcAft>
                <a:spcPts val="0"/>
              </a:spcAft>
              <a:buClr>
                <a:schemeClr val="dk1"/>
              </a:buClr>
              <a:buSzPts val="1400"/>
              <a:buFont typeface="Trebuchet MS"/>
              <a:buChar char="●"/>
            </a:pPr>
            <a:r>
              <a:rPr lang="en">
                <a:solidFill>
                  <a:schemeClr val="dk1"/>
                </a:solidFill>
                <a:latin typeface="Trebuchet MS"/>
                <a:ea typeface="Trebuchet MS"/>
                <a:cs typeface="Trebuchet MS"/>
                <a:sym typeface="Trebuchet MS"/>
              </a:rPr>
              <a:t>and conversational robots.</a:t>
            </a:r>
            <a:endParaRPr>
              <a:solidFill>
                <a:schemeClr val="dk1"/>
              </a:solidFill>
              <a:latin typeface="Trebuchet MS"/>
              <a:ea typeface="Trebuchet MS"/>
              <a:cs typeface="Trebuchet MS"/>
              <a:sym typeface="Trebuchet MS"/>
            </a:endParaRPr>
          </a:p>
          <a:p>
            <a:pPr indent="0" lvl="0" marL="457200" rtl="0" algn="l">
              <a:spcBef>
                <a:spcPts val="1200"/>
              </a:spcBef>
              <a:spcAft>
                <a:spcPts val="0"/>
              </a:spcAft>
              <a:buNone/>
            </a:pPr>
            <a:r>
              <a:t/>
            </a:r>
            <a:endParaRPr b="1" sz="2100">
              <a:solidFill>
                <a:schemeClr val="dk1"/>
              </a:solidFill>
              <a:latin typeface="Calibri"/>
              <a:ea typeface="Calibri"/>
              <a:cs typeface="Calibri"/>
              <a:sym typeface="Calibri"/>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6"/>
          <p:cNvSpPr/>
          <p:nvPr/>
        </p:nvSpPr>
        <p:spPr>
          <a:xfrm>
            <a:off x="475218" y="105007"/>
            <a:ext cx="8226900" cy="1018500"/>
          </a:xfrm>
          <a:prstGeom prst="rect">
            <a:avLst/>
          </a:prstGeom>
          <a:solidFill>
            <a:srgbClr val="660066"/>
          </a:solidFill>
          <a:ln>
            <a:noFill/>
          </a:ln>
          <a:effectLst>
            <a:outerShdw blurRad="40000" rotWithShape="0" dir="5400000" dist="23000">
              <a:srgbClr val="000000">
                <a:alpha val="349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Screenshot 2019-10-23 at 17.11.53.png" id="87" name="Google Shape;87;p16"/>
          <p:cNvPicPr preferRelativeResize="0"/>
          <p:nvPr/>
        </p:nvPicPr>
        <p:blipFill rotWithShape="1">
          <a:blip r:embed="rId3">
            <a:alphaModFix/>
          </a:blip>
          <a:srcRect b="0" l="0" r="0" t="0"/>
          <a:stretch/>
        </p:blipFill>
        <p:spPr>
          <a:xfrm>
            <a:off x="721185" y="186691"/>
            <a:ext cx="1987205" cy="845866"/>
          </a:xfrm>
          <a:prstGeom prst="rect">
            <a:avLst/>
          </a:prstGeom>
          <a:noFill/>
          <a:ln>
            <a:noFill/>
          </a:ln>
        </p:spPr>
      </p:pic>
      <p:pic>
        <p:nvPicPr>
          <p:cNvPr descr="cost-logo.png" id="88" name="Google Shape;88;p16"/>
          <p:cNvPicPr preferRelativeResize="0"/>
          <p:nvPr/>
        </p:nvPicPr>
        <p:blipFill rotWithShape="1">
          <a:blip r:embed="rId4">
            <a:alphaModFix/>
          </a:blip>
          <a:srcRect b="0" l="0" r="0" t="0"/>
          <a:stretch/>
        </p:blipFill>
        <p:spPr>
          <a:xfrm>
            <a:off x="3551489" y="262262"/>
            <a:ext cx="3671812" cy="681293"/>
          </a:xfrm>
          <a:prstGeom prst="rect">
            <a:avLst/>
          </a:prstGeom>
          <a:noFill/>
          <a:ln>
            <a:noFill/>
          </a:ln>
        </p:spPr>
      </p:pic>
      <p:sp>
        <p:nvSpPr>
          <p:cNvPr id="89" name="Google Shape;89;p16"/>
          <p:cNvSpPr txBox="1"/>
          <p:nvPr/>
        </p:nvSpPr>
        <p:spPr>
          <a:xfrm>
            <a:off x="4969350" y="3480319"/>
            <a:ext cx="7301700" cy="63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90" name="Google Shape;90;p16"/>
          <p:cNvSpPr txBox="1"/>
          <p:nvPr/>
        </p:nvSpPr>
        <p:spPr>
          <a:xfrm>
            <a:off x="475175" y="1283344"/>
            <a:ext cx="8226900" cy="344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b="1" lang="en" sz="2200">
                <a:solidFill>
                  <a:schemeClr val="dk1"/>
                </a:solidFill>
                <a:latin typeface="Trebuchet MS"/>
                <a:ea typeface="Trebuchet MS"/>
                <a:cs typeface="Trebuchet MS"/>
                <a:sym typeface="Trebuchet MS"/>
              </a:rPr>
              <a:t>Challenges for NLG in the context of conversational and interactive settings:</a:t>
            </a:r>
            <a:endParaRPr b="1" sz="2200">
              <a:solidFill>
                <a:schemeClr val="dk1"/>
              </a:solidFill>
              <a:latin typeface="Trebuchet MS"/>
              <a:ea typeface="Trebuchet MS"/>
              <a:cs typeface="Trebuchet MS"/>
              <a:sym typeface="Trebuchet MS"/>
            </a:endParaRPr>
          </a:p>
          <a:p>
            <a:pPr indent="-361950" lvl="0" marL="457200" rtl="0" algn="l">
              <a:lnSpc>
                <a:spcPct val="115000"/>
              </a:lnSpc>
              <a:spcBef>
                <a:spcPts val="1200"/>
              </a:spcBef>
              <a:spcAft>
                <a:spcPts val="0"/>
              </a:spcAft>
              <a:buClr>
                <a:schemeClr val="dk1"/>
              </a:buClr>
              <a:buSzPts val="2100"/>
              <a:buFont typeface="Trebuchet MS"/>
              <a:buChar char="-"/>
            </a:pPr>
            <a:r>
              <a:rPr lang="en" sz="2100">
                <a:solidFill>
                  <a:schemeClr val="dk1"/>
                </a:solidFill>
                <a:latin typeface="Trebuchet MS"/>
                <a:ea typeface="Trebuchet MS"/>
                <a:cs typeface="Trebuchet MS"/>
                <a:sym typeface="Trebuchet MS"/>
              </a:rPr>
              <a:t>Lack of appropriate datasets (especially speech/multi-modal) limits research in deep learning for NLG. </a:t>
            </a:r>
            <a:endParaRPr sz="2100">
              <a:solidFill>
                <a:schemeClr val="dk1"/>
              </a:solidFill>
              <a:latin typeface="Trebuchet MS"/>
              <a:ea typeface="Trebuchet MS"/>
              <a:cs typeface="Trebuchet MS"/>
              <a:sym typeface="Trebuchet MS"/>
            </a:endParaRPr>
          </a:p>
          <a:p>
            <a:pPr indent="-361950" lvl="0" marL="457200" rtl="0" algn="l">
              <a:lnSpc>
                <a:spcPct val="115000"/>
              </a:lnSpc>
              <a:spcBef>
                <a:spcPts val="0"/>
              </a:spcBef>
              <a:spcAft>
                <a:spcPts val="0"/>
              </a:spcAft>
              <a:buClr>
                <a:schemeClr val="dk1"/>
              </a:buClr>
              <a:buSzPts val="2100"/>
              <a:buFont typeface="Trebuchet MS"/>
              <a:buChar char="-"/>
            </a:pPr>
            <a:r>
              <a:rPr lang="en" sz="2100">
                <a:solidFill>
                  <a:schemeClr val="dk1"/>
                </a:solidFill>
                <a:latin typeface="Trebuchet MS"/>
                <a:ea typeface="Trebuchet MS"/>
                <a:cs typeface="Trebuchet MS"/>
                <a:sym typeface="Trebuchet MS"/>
              </a:rPr>
              <a:t>Lack of multi-lingual datasets.</a:t>
            </a:r>
            <a:endParaRPr sz="2100">
              <a:solidFill>
                <a:schemeClr val="dk1"/>
              </a:solidFill>
              <a:latin typeface="Trebuchet MS"/>
              <a:ea typeface="Trebuchet MS"/>
              <a:cs typeface="Trebuchet MS"/>
              <a:sym typeface="Trebuchet MS"/>
            </a:endParaRPr>
          </a:p>
          <a:p>
            <a:pPr indent="-361950" lvl="0" marL="457200" rtl="0" algn="l">
              <a:lnSpc>
                <a:spcPct val="115000"/>
              </a:lnSpc>
              <a:spcBef>
                <a:spcPts val="0"/>
              </a:spcBef>
              <a:spcAft>
                <a:spcPts val="0"/>
              </a:spcAft>
              <a:buClr>
                <a:schemeClr val="dk1"/>
              </a:buClr>
              <a:buSzPts val="2100"/>
              <a:buFont typeface="Trebuchet MS"/>
              <a:buChar char="-"/>
            </a:pPr>
            <a:r>
              <a:rPr lang="en" sz="2100">
                <a:solidFill>
                  <a:schemeClr val="dk1"/>
                </a:solidFill>
                <a:latin typeface="Trebuchet MS"/>
                <a:ea typeface="Trebuchet MS"/>
                <a:cs typeface="Trebuchet MS"/>
                <a:sym typeface="Trebuchet MS"/>
              </a:rPr>
              <a:t>Evaluation requires human participants.  </a:t>
            </a:r>
            <a:endParaRPr sz="2100">
              <a:solidFill>
                <a:schemeClr val="dk1"/>
              </a:solidFill>
              <a:latin typeface="Trebuchet MS"/>
              <a:ea typeface="Trebuchet MS"/>
              <a:cs typeface="Trebuchet MS"/>
              <a:sym typeface="Trebuchet MS"/>
            </a:endParaRPr>
          </a:p>
          <a:p>
            <a:pPr indent="0" lvl="0" marL="0" rtl="0" algn="l">
              <a:lnSpc>
                <a:spcPct val="115000"/>
              </a:lnSpc>
              <a:spcBef>
                <a:spcPts val="1200"/>
              </a:spcBef>
              <a:spcAft>
                <a:spcPts val="0"/>
              </a:spcAft>
              <a:buNone/>
            </a:pPr>
            <a:r>
              <a:t/>
            </a:r>
            <a:endParaRPr sz="2100">
              <a:solidFill>
                <a:schemeClr val="dk1"/>
              </a:solidFill>
              <a:latin typeface="Trebuchet MS"/>
              <a:ea typeface="Trebuchet MS"/>
              <a:cs typeface="Trebuchet MS"/>
              <a:sym typeface="Trebuchet MS"/>
            </a:endParaRPr>
          </a:p>
          <a:p>
            <a:pPr indent="0" lvl="0" marL="457200" rtl="0" algn="l">
              <a:spcBef>
                <a:spcPts val="1200"/>
              </a:spcBef>
              <a:spcAft>
                <a:spcPts val="0"/>
              </a:spcAft>
              <a:buNone/>
            </a:pPr>
            <a:r>
              <a:t/>
            </a:r>
            <a:endParaRPr b="1" sz="2100">
              <a:solidFill>
                <a:schemeClr val="dk1"/>
              </a:solidFill>
              <a:latin typeface="Calibri"/>
              <a:ea typeface="Calibri"/>
              <a:cs typeface="Calibri"/>
              <a:sym typeface="Calibri"/>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7"/>
          <p:cNvSpPr/>
          <p:nvPr/>
        </p:nvSpPr>
        <p:spPr>
          <a:xfrm>
            <a:off x="475218" y="105007"/>
            <a:ext cx="8226900" cy="1018500"/>
          </a:xfrm>
          <a:prstGeom prst="rect">
            <a:avLst/>
          </a:prstGeom>
          <a:solidFill>
            <a:srgbClr val="660066"/>
          </a:solidFill>
          <a:ln>
            <a:noFill/>
          </a:ln>
          <a:effectLst>
            <a:outerShdw blurRad="40000" rotWithShape="0" dir="5400000" dist="23000">
              <a:srgbClr val="000000">
                <a:alpha val="349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Screenshot 2019-10-23 at 17.11.53.png" id="96" name="Google Shape;96;p17"/>
          <p:cNvPicPr preferRelativeResize="0"/>
          <p:nvPr/>
        </p:nvPicPr>
        <p:blipFill rotWithShape="1">
          <a:blip r:embed="rId3">
            <a:alphaModFix/>
          </a:blip>
          <a:srcRect b="0" l="0" r="0" t="0"/>
          <a:stretch/>
        </p:blipFill>
        <p:spPr>
          <a:xfrm>
            <a:off x="721185" y="186691"/>
            <a:ext cx="1987205" cy="845866"/>
          </a:xfrm>
          <a:prstGeom prst="rect">
            <a:avLst/>
          </a:prstGeom>
          <a:noFill/>
          <a:ln>
            <a:noFill/>
          </a:ln>
        </p:spPr>
      </p:pic>
      <p:pic>
        <p:nvPicPr>
          <p:cNvPr descr="cost-logo.png" id="97" name="Google Shape;97;p17"/>
          <p:cNvPicPr preferRelativeResize="0"/>
          <p:nvPr/>
        </p:nvPicPr>
        <p:blipFill rotWithShape="1">
          <a:blip r:embed="rId4">
            <a:alphaModFix/>
          </a:blip>
          <a:srcRect b="0" l="0" r="0" t="0"/>
          <a:stretch/>
        </p:blipFill>
        <p:spPr>
          <a:xfrm>
            <a:off x="3551489" y="262262"/>
            <a:ext cx="3671812" cy="681293"/>
          </a:xfrm>
          <a:prstGeom prst="rect">
            <a:avLst/>
          </a:prstGeom>
          <a:noFill/>
          <a:ln>
            <a:noFill/>
          </a:ln>
        </p:spPr>
      </p:pic>
      <p:sp>
        <p:nvSpPr>
          <p:cNvPr id="98" name="Google Shape;98;p17"/>
          <p:cNvSpPr txBox="1"/>
          <p:nvPr/>
        </p:nvSpPr>
        <p:spPr>
          <a:xfrm>
            <a:off x="4969350" y="3480319"/>
            <a:ext cx="7301700" cy="63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99" name="Google Shape;99;p17"/>
          <p:cNvSpPr txBox="1"/>
          <p:nvPr/>
        </p:nvSpPr>
        <p:spPr>
          <a:xfrm>
            <a:off x="475175" y="1283344"/>
            <a:ext cx="8226900" cy="344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b="1" lang="en" sz="2200">
                <a:solidFill>
                  <a:schemeClr val="dk1"/>
                </a:solidFill>
                <a:latin typeface="Trebuchet MS"/>
                <a:ea typeface="Trebuchet MS"/>
                <a:cs typeface="Trebuchet MS"/>
                <a:sym typeface="Trebuchet MS"/>
              </a:rPr>
              <a:t>Agreed goals at January meeting</a:t>
            </a:r>
            <a:endParaRPr b="1" sz="2200">
              <a:solidFill>
                <a:schemeClr val="dk1"/>
              </a:solidFill>
              <a:latin typeface="Trebuchet MS"/>
              <a:ea typeface="Trebuchet MS"/>
              <a:cs typeface="Trebuchet MS"/>
              <a:sym typeface="Trebuchet MS"/>
            </a:endParaRPr>
          </a:p>
          <a:p>
            <a:pPr indent="-361950" lvl="0" marL="457200" rtl="0" algn="l">
              <a:lnSpc>
                <a:spcPct val="115000"/>
              </a:lnSpc>
              <a:spcBef>
                <a:spcPts val="1200"/>
              </a:spcBef>
              <a:spcAft>
                <a:spcPts val="0"/>
              </a:spcAft>
              <a:buClr>
                <a:schemeClr val="dk1"/>
              </a:buClr>
              <a:buSzPts val="2100"/>
              <a:buFont typeface="Trebuchet MS"/>
              <a:buChar char="-"/>
            </a:pPr>
            <a:r>
              <a:rPr lang="en" sz="2100">
                <a:solidFill>
                  <a:schemeClr val="dk1"/>
                </a:solidFill>
                <a:latin typeface="Trebuchet MS"/>
                <a:ea typeface="Trebuchet MS"/>
                <a:cs typeface="Trebuchet MS"/>
                <a:sym typeface="Trebuchet MS"/>
              </a:rPr>
              <a:t>Plan a survey paper on NLG for dialogue including languages other than English.</a:t>
            </a:r>
            <a:endParaRPr sz="2100">
              <a:solidFill>
                <a:schemeClr val="dk1"/>
              </a:solidFill>
              <a:latin typeface="Trebuchet MS"/>
              <a:ea typeface="Trebuchet MS"/>
              <a:cs typeface="Trebuchet MS"/>
              <a:sym typeface="Trebuchet MS"/>
            </a:endParaRPr>
          </a:p>
          <a:p>
            <a:pPr indent="-361950" lvl="0" marL="457200" rtl="0" algn="l">
              <a:lnSpc>
                <a:spcPct val="115000"/>
              </a:lnSpc>
              <a:spcBef>
                <a:spcPts val="0"/>
              </a:spcBef>
              <a:spcAft>
                <a:spcPts val="0"/>
              </a:spcAft>
              <a:buClr>
                <a:schemeClr val="dk1"/>
              </a:buClr>
              <a:buSzPts val="2100"/>
              <a:buFont typeface="Trebuchet MS"/>
              <a:buChar char="-"/>
            </a:pPr>
            <a:r>
              <a:rPr lang="en" sz="2100">
                <a:solidFill>
                  <a:schemeClr val="dk1"/>
                </a:solidFill>
                <a:latin typeface="Trebuchet MS"/>
                <a:ea typeface="Trebuchet MS"/>
                <a:cs typeface="Trebuchet MS"/>
                <a:sym typeface="Trebuchet MS"/>
              </a:rPr>
              <a:t>Identify relevant datasets and create a repository. </a:t>
            </a:r>
            <a:endParaRPr sz="2100">
              <a:solidFill>
                <a:schemeClr val="dk1"/>
              </a:solidFill>
              <a:latin typeface="Trebuchet MS"/>
              <a:ea typeface="Trebuchet MS"/>
              <a:cs typeface="Trebuchet MS"/>
              <a:sym typeface="Trebuchet MS"/>
            </a:endParaRPr>
          </a:p>
          <a:p>
            <a:pPr indent="-361950" lvl="0" marL="457200" rtl="0" algn="l">
              <a:lnSpc>
                <a:spcPct val="115000"/>
              </a:lnSpc>
              <a:spcBef>
                <a:spcPts val="0"/>
              </a:spcBef>
              <a:spcAft>
                <a:spcPts val="0"/>
              </a:spcAft>
              <a:buClr>
                <a:schemeClr val="dk1"/>
              </a:buClr>
              <a:buSzPts val="2100"/>
              <a:buFont typeface="Trebuchet MS"/>
              <a:buChar char="-"/>
            </a:pPr>
            <a:r>
              <a:rPr lang="en" sz="2100">
                <a:solidFill>
                  <a:schemeClr val="dk1"/>
                </a:solidFill>
                <a:latin typeface="Trebuchet MS"/>
                <a:ea typeface="Trebuchet MS"/>
                <a:cs typeface="Trebuchet MS"/>
                <a:sym typeface="Trebuchet MS"/>
              </a:rPr>
              <a:t>Collect a multilingual dataset.</a:t>
            </a:r>
            <a:endParaRPr sz="2100">
              <a:solidFill>
                <a:schemeClr val="dk1"/>
              </a:solidFill>
              <a:latin typeface="Trebuchet MS"/>
              <a:ea typeface="Trebuchet MS"/>
              <a:cs typeface="Trebuchet MS"/>
              <a:sym typeface="Trebuchet MS"/>
            </a:endParaRPr>
          </a:p>
          <a:p>
            <a:pPr indent="0" lvl="0" marL="0" rtl="0" algn="l">
              <a:lnSpc>
                <a:spcPct val="115000"/>
              </a:lnSpc>
              <a:spcBef>
                <a:spcPts val="1200"/>
              </a:spcBef>
              <a:spcAft>
                <a:spcPts val="0"/>
              </a:spcAft>
              <a:buNone/>
            </a:pPr>
            <a:r>
              <a:t/>
            </a:r>
            <a:endParaRPr sz="2100">
              <a:solidFill>
                <a:schemeClr val="dk1"/>
              </a:solidFill>
              <a:latin typeface="Trebuchet MS"/>
              <a:ea typeface="Trebuchet MS"/>
              <a:cs typeface="Trebuchet MS"/>
              <a:sym typeface="Trebuchet MS"/>
            </a:endParaRPr>
          </a:p>
          <a:p>
            <a:pPr indent="0" lvl="0" marL="457200" rtl="0" algn="l">
              <a:spcBef>
                <a:spcPts val="1200"/>
              </a:spcBef>
              <a:spcAft>
                <a:spcPts val="0"/>
              </a:spcAft>
              <a:buNone/>
            </a:pPr>
            <a:r>
              <a:t/>
            </a:r>
            <a:endParaRPr b="1" sz="2100">
              <a:solidFill>
                <a:schemeClr val="dk1"/>
              </a:solidFill>
              <a:latin typeface="Calibri"/>
              <a:ea typeface="Calibri"/>
              <a:cs typeface="Calibri"/>
              <a:sym typeface="Calibri"/>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8"/>
          <p:cNvSpPr/>
          <p:nvPr/>
        </p:nvSpPr>
        <p:spPr>
          <a:xfrm>
            <a:off x="475218" y="105007"/>
            <a:ext cx="8226900" cy="1018500"/>
          </a:xfrm>
          <a:prstGeom prst="rect">
            <a:avLst/>
          </a:prstGeom>
          <a:solidFill>
            <a:srgbClr val="660066"/>
          </a:solidFill>
          <a:ln>
            <a:noFill/>
          </a:ln>
          <a:effectLst>
            <a:outerShdw blurRad="40000" rotWithShape="0" dir="5400000" dist="23000">
              <a:srgbClr val="000000">
                <a:alpha val="349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Screenshot 2019-10-23 at 17.11.53.png" id="105" name="Google Shape;105;p18"/>
          <p:cNvPicPr preferRelativeResize="0"/>
          <p:nvPr/>
        </p:nvPicPr>
        <p:blipFill rotWithShape="1">
          <a:blip r:embed="rId3">
            <a:alphaModFix/>
          </a:blip>
          <a:srcRect b="0" l="0" r="0" t="0"/>
          <a:stretch/>
        </p:blipFill>
        <p:spPr>
          <a:xfrm>
            <a:off x="721185" y="186691"/>
            <a:ext cx="1987205" cy="845866"/>
          </a:xfrm>
          <a:prstGeom prst="rect">
            <a:avLst/>
          </a:prstGeom>
          <a:noFill/>
          <a:ln>
            <a:noFill/>
          </a:ln>
        </p:spPr>
      </p:pic>
      <p:pic>
        <p:nvPicPr>
          <p:cNvPr descr="cost-logo.png" id="106" name="Google Shape;106;p18"/>
          <p:cNvPicPr preferRelativeResize="0"/>
          <p:nvPr/>
        </p:nvPicPr>
        <p:blipFill rotWithShape="1">
          <a:blip r:embed="rId4">
            <a:alphaModFix/>
          </a:blip>
          <a:srcRect b="0" l="0" r="0" t="0"/>
          <a:stretch/>
        </p:blipFill>
        <p:spPr>
          <a:xfrm>
            <a:off x="3551489" y="262262"/>
            <a:ext cx="3671812" cy="681293"/>
          </a:xfrm>
          <a:prstGeom prst="rect">
            <a:avLst/>
          </a:prstGeom>
          <a:noFill/>
          <a:ln>
            <a:noFill/>
          </a:ln>
        </p:spPr>
      </p:pic>
      <p:sp>
        <p:nvSpPr>
          <p:cNvPr id="107" name="Google Shape;107;p18"/>
          <p:cNvSpPr txBox="1"/>
          <p:nvPr/>
        </p:nvSpPr>
        <p:spPr>
          <a:xfrm>
            <a:off x="4969350" y="3480319"/>
            <a:ext cx="7301700" cy="63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108" name="Google Shape;108;p18"/>
          <p:cNvSpPr txBox="1"/>
          <p:nvPr/>
        </p:nvSpPr>
        <p:spPr>
          <a:xfrm>
            <a:off x="475175" y="1283344"/>
            <a:ext cx="8226900" cy="3448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b="1" lang="en" sz="2100">
                <a:solidFill>
                  <a:schemeClr val="dk1"/>
                </a:solidFill>
                <a:latin typeface="Calibri"/>
                <a:ea typeface="Calibri"/>
                <a:cs typeface="Calibri"/>
                <a:sym typeface="Calibri"/>
              </a:rPr>
              <a:t>Updates: </a:t>
            </a:r>
            <a:endParaRPr b="1" sz="2100">
              <a:solidFill>
                <a:schemeClr val="dk1"/>
              </a:solidFill>
              <a:latin typeface="Calibri"/>
              <a:ea typeface="Calibri"/>
              <a:cs typeface="Calibri"/>
              <a:sym typeface="Calibri"/>
            </a:endParaRPr>
          </a:p>
          <a:p>
            <a:pPr indent="-361950" lvl="0" marL="457200" rtl="0" algn="l">
              <a:lnSpc>
                <a:spcPct val="115000"/>
              </a:lnSpc>
              <a:spcBef>
                <a:spcPts val="1200"/>
              </a:spcBef>
              <a:spcAft>
                <a:spcPts val="0"/>
              </a:spcAft>
              <a:buClr>
                <a:schemeClr val="dk1"/>
              </a:buClr>
              <a:buSzPts val="2100"/>
              <a:buFont typeface="Calibri"/>
              <a:buChar char="-"/>
            </a:pPr>
            <a:r>
              <a:rPr b="1" lang="en" sz="2100">
                <a:solidFill>
                  <a:schemeClr val="dk1"/>
                </a:solidFill>
                <a:latin typeface="Calibri"/>
                <a:ea typeface="Calibri"/>
                <a:cs typeface="Calibri"/>
                <a:sym typeface="Calibri"/>
              </a:rPr>
              <a:t>Our main focus was to collect a dataset useful for conversational models in many european languages, by either translating an existing one (e.g. the E2E dataset) or start from scratch</a:t>
            </a:r>
            <a:endParaRPr b="1" sz="2100">
              <a:solidFill>
                <a:schemeClr val="dk1"/>
              </a:solidFill>
              <a:latin typeface="Calibri"/>
              <a:ea typeface="Calibri"/>
              <a:cs typeface="Calibri"/>
              <a:sym typeface="Calibri"/>
            </a:endParaRPr>
          </a:p>
          <a:p>
            <a:pPr indent="-361950" lvl="0" marL="457200" rtl="0" algn="l">
              <a:lnSpc>
                <a:spcPct val="115000"/>
              </a:lnSpc>
              <a:spcBef>
                <a:spcPts val="0"/>
              </a:spcBef>
              <a:spcAft>
                <a:spcPts val="0"/>
              </a:spcAft>
              <a:buClr>
                <a:schemeClr val="dk1"/>
              </a:buClr>
              <a:buSzPts val="2100"/>
              <a:buFont typeface="Calibri"/>
              <a:buChar char="-"/>
            </a:pPr>
            <a:r>
              <a:rPr b="1" lang="en" sz="2100">
                <a:solidFill>
                  <a:schemeClr val="dk1"/>
                </a:solidFill>
                <a:latin typeface="Calibri"/>
                <a:ea typeface="Calibri"/>
                <a:cs typeface="Calibri"/>
                <a:sym typeface="Calibri"/>
              </a:rPr>
              <a:t>We have put these plan on hold because of the pandemic and lack of resources...</a:t>
            </a:r>
            <a:endParaRPr b="1" sz="2100">
              <a:solidFill>
                <a:schemeClr val="dk1"/>
              </a:solidFill>
              <a:latin typeface="Calibri"/>
              <a:ea typeface="Calibri"/>
              <a:cs typeface="Calibri"/>
              <a:sym typeface="Calibri"/>
            </a:endParaRPr>
          </a:p>
          <a:p>
            <a:pPr indent="0" lvl="0" marL="0" rtl="0" algn="l">
              <a:lnSpc>
                <a:spcPct val="115000"/>
              </a:lnSpc>
              <a:spcBef>
                <a:spcPts val="1200"/>
              </a:spcBef>
              <a:spcAft>
                <a:spcPts val="0"/>
              </a:spcAft>
              <a:buNone/>
            </a:pPr>
            <a:r>
              <a:t/>
            </a:r>
            <a:endParaRPr b="1" sz="2100">
              <a:solidFill>
                <a:schemeClr val="dk1"/>
              </a:solidFill>
              <a:latin typeface="Calibri"/>
              <a:ea typeface="Calibri"/>
              <a:cs typeface="Calibri"/>
              <a:sym typeface="Calibri"/>
            </a:endParaRPr>
          </a:p>
          <a:p>
            <a:pPr indent="0" lvl="0" marL="0" rtl="0" algn="l">
              <a:spcBef>
                <a:spcPts val="120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9"/>
          <p:cNvSpPr/>
          <p:nvPr/>
        </p:nvSpPr>
        <p:spPr>
          <a:xfrm>
            <a:off x="475218" y="105007"/>
            <a:ext cx="8226900" cy="1018500"/>
          </a:xfrm>
          <a:prstGeom prst="rect">
            <a:avLst/>
          </a:prstGeom>
          <a:solidFill>
            <a:srgbClr val="660066"/>
          </a:solidFill>
          <a:ln>
            <a:noFill/>
          </a:ln>
          <a:effectLst>
            <a:outerShdw blurRad="40000" rotWithShape="0" dir="5400000" dist="23000">
              <a:srgbClr val="000000">
                <a:alpha val="349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Screenshot 2019-10-23 at 17.11.53.png" id="114" name="Google Shape;114;p19"/>
          <p:cNvPicPr preferRelativeResize="0"/>
          <p:nvPr/>
        </p:nvPicPr>
        <p:blipFill rotWithShape="1">
          <a:blip r:embed="rId3">
            <a:alphaModFix/>
          </a:blip>
          <a:srcRect b="0" l="0" r="0" t="0"/>
          <a:stretch/>
        </p:blipFill>
        <p:spPr>
          <a:xfrm>
            <a:off x="721185" y="186691"/>
            <a:ext cx="1987205" cy="845866"/>
          </a:xfrm>
          <a:prstGeom prst="rect">
            <a:avLst/>
          </a:prstGeom>
          <a:noFill/>
          <a:ln>
            <a:noFill/>
          </a:ln>
        </p:spPr>
      </p:pic>
      <p:pic>
        <p:nvPicPr>
          <p:cNvPr descr="cost-logo.png" id="115" name="Google Shape;115;p19"/>
          <p:cNvPicPr preferRelativeResize="0"/>
          <p:nvPr/>
        </p:nvPicPr>
        <p:blipFill rotWithShape="1">
          <a:blip r:embed="rId4">
            <a:alphaModFix/>
          </a:blip>
          <a:srcRect b="0" l="0" r="0" t="0"/>
          <a:stretch/>
        </p:blipFill>
        <p:spPr>
          <a:xfrm>
            <a:off x="3551489" y="262262"/>
            <a:ext cx="3671812" cy="681293"/>
          </a:xfrm>
          <a:prstGeom prst="rect">
            <a:avLst/>
          </a:prstGeom>
          <a:noFill/>
          <a:ln>
            <a:noFill/>
          </a:ln>
        </p:spPr>
      </p:pic>
      <p:sp>
        <p:nvSpPr>
          <p:cNvPr id="116" name="Google Shape;116;p19"/>
          <p:cNvSpPr txBox="1"/>
          <p:nvPr/>
        </p:nvSpPr>
        <p:spPr>
          <a:xfrm>
            <a:off x="4969350" y="3480319"/>
            <a:ext cx="7301700" cy="63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117" name="Google Shape;117;p19"/>
          <p:cNvSpPr txBox="1"/>
          <p:nvPr/>
        </p:nvSpPr>
        <p:spPr>
          <a:xfrm>
            <a:off x="475175" y="1283351"/>
            <a:ext cx="8226900" cy="378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100">
                <a:solidFill>
                  <a:schemeClr val="dk1"/>
                </a:solidFill>
                <a:latin typeface="Calibri"/>
                <a:ea typeface="Calibri"/>
                <a:cs typeface="Calibri"/>
                <a:sym typeface="Calibri"/>
              </a:rPr>
              <a:t>Realising our objectives</a:t>
            </a:r>
            <a:endParaRPr b="1" sz="2100">
              <a:solidFill>
                <a:schemeClr val="dk1"/>
              </a:solidFill>
              <a:latin typeface="Calibri"/>
              <a:ea typeface="Calibri"/>
              <a:cs typeface="Calibri"/>
              <a:sym typeface="Calibri"/>
            </a:endParaRPr>
          </a:p>
          <a:p>
            <a:pPr indent="-361950" lvl="0" marL="457200" rtl="0" algn="l">
              <a:lnSpc>
                <a:spcPct val="115000"/>
              </a:lnSpc>
              <a:spcBef>
                <a:spcPts val="0"/>
              </a:spcBef>
              <a:spcAft>
                <a:spcPts val="0"/>
              </a:spcAft>
              <a:buClr>
                <a:schemeClr val="dk1"/>
              </a:buClr>
              <a:buSzPts val="2100"/>
              <a:buFont typeface="Calibri"/>
              <a:buChar char="-"/>
            </a:pPr>
            <a:r>
              <a:rPr lang="en" sz="1100">
                <a:solidFill>
                  <a:srgbClr val="1155CC"/>
                </a:solidFill>
              </a:rPr>
              <a:t>Survey paper - agreed as priority, some ideas for work</a:t>
            </a:r>
            <a:endParaRPr sz="1100">
              <a:solidFill>
                <a:srgbClr val="1155CC"/>
              </a:solidFill>
            </a:endParaRPr>
          </a:p>
          <a:p>
            <a:pPr indent="-361950" lvl="0" marL="457200" rtl="0" algn="l">
              <a:lnSpc>
                <a:spcPct val="115000"/>
              </a:lnSpc>
              <a:spcBef>
                <a:spcPts val="0"/>
              </a:spcBef>
              <a:spcAft>
                <a:spcPts val="0"/>
              </a:spcAft>
              <a:buClr>
                <a:schemeClr val="dk1"/>
              </a:buClr>
              <a:buSzPts val="2100"/>
              <a:buFont typeface="Calibri"/>
              <a:buChar char="-"/>
            </a:pPr>
            <a:r>
              <a:rPr lang="en" sz="1100">
                <a:solidFill>
                  <a:schemeClr val="dk1"/>
                </a:solidFill>
              </a:rPr>
              <a:t>Incl. Annotation schemas and datasets</a:t>
            </a:r>
            <a:endParaRPr sz="1100">
              <a:solidFill>
                <a:schemeClr val="dk1"/>
              </a:solidFill>
            </a:endParaRPr>
          </a:p>
          <a:p>
            <a:pPr indent="-361950" lvl="0" marL="457200" rtl="0" algn="l">
              <a:lnSpc>
                <a:spcPct val="115000"/>
              </a:lnSpc>
              <a:spcBef>
                <a:spcPts val="0"/>
              </a:spcBef>
              <a:spcAft>
                <a:spcPts val="0"/>
              </a:spcAft>
              <a:buClr>
                <a:schemeClr val="dk1"/>
              </a:buClr>
              <a:buSzPts val="2100"/>
              <a:buFont typeface="Calibri"/>
              <a:buChar char="-"/>
            </a:pPr>
            <a:r>
              <a:rPr lang="en" sz="1100">
                <a:solidFill>
                  <a:schemeClr val="dk1"/>
                </a:solidFill>
              </a:rPr>
              <a:t>SOTA for different languages</a:t>
            </a:r>
            <a:endParaRPr sz="1100">
              <a:solidFill>
                <a:schemeClr val="dk1"/>
              </a:solidFill>
            </a:endParaRPr>
          </a:p>
          <a:p>
            <a:pPr indent="-361950" lvl="0" marL="457200" rtl="0" algn="l">
              <a:lnSpc>
                <a:spcPct val="115000"/>
              </a:lnSpc>
              <a:spcBef>
                <a:spcPts val="0"/>
              </a:spcBef>
              <a:spcAft>
                <a:spcPts val="0"/>
              </a:spcAft>
              <a:buClr>
                <a:schemeClr val="dk1"/>
              </a:buClr>
              <a:buSzPts val="2100"/>
              <a:buFont typeface="Calibri"/>
              <a:buChar char="-"/>
            </a:pPr>
            <a:r>
              <a:rPr lang="en" sz="1100">
                <a:solidFill>
                  <a:schemeClr val="dk1"/>
                </a:solidFill>
              </a:rPr>
              <a:t>Workshop</a:t>
            </a:r>
            <a:endParaRPr sz="1100">
              <a:solidFill>
                <a:schemeClr val="dk1"/>
              </a:solidFill>
            </a:endParaRPr>
          </a:p>
          <a:p>
            <a:pPr indent="-361950" lvl="0" marL="457200" rtl="0" algn="l">
              <a:lnSpc>
                <a:spcPct val="115000"/>
              </a:lnSpc>
              <a:spcBef>
                <a:spcPts val="0"/>
              </a:spcBef>
              <a:spcAft>
                <a:spcPts val="0"/>
              </a:spcAft>
              <a:buClr>
                <a:schemeClr val="dk1"/>
              </a:buClr>
              <a:buSzPts val="2100"/>
              <a:buFont typeface="Calibri"/>
              <a:buChar char="-"/>
            </a:pPr>
            <a:r>
              <a:rPr lang="en" sz="1100">
                <a:solidFill>
                  <a:schemeClr val="dk1"/>
                </a:solidFill>
              </a:rPr>
              <a:t>Shared tasks</a:t>
            </a:r>
            <a:endParaRPr sz="1100">
              <a:solidFill>
                <a:schemeClr val="dk1"/>
              </a:solidFill>
            </a:endParaRPr>
          </a:p>
          <a:p>
            <a:pPr indent="-361950" lvl="0" marL="457200" rtl="0" algn="l">
              <a:lnSpc>
                <a:spcPct val="115000"/>
              </a:lnSpc>
              <a:spcBef>
                <a:spcPts val="0"/>
              </a:spcBef>
              <a:spcAft>
                <a:spcPts val="0"/>
              </a:spcAft>
              <a:buClr>
                <a:srgbClr val="1155CC"/>
              </a:buClr>
              <a:buSzPts val="2100"/>
              <a:buFont typeface="Calibri"/>
              <a:buChar char="-"/>
            </a:pPr>
            <a:r>
              <a:rPr lang="en" sz="1100">
                <a:solidFill>
                  <a:srgbClr val="1155CC"/>
                </a:solidFill>
              </a:rPr>
              <a:t>Data collection</a:t>
            </a:r>
            <a:endParaRPr sz="1100">
              <a:solidFill>
                <a:srgbClr val="1155CC"/>
              </a:solidFill>
            </a:endParaRPr>
          </a:p>
          <a:p>
            <a:pPr indent="-361950" lvl="0" marL="457200" rtl="0" algn="l">
              <a:lnSpc>
                <a:spcPct val="115000"/>
              </a:lnSpc>
              <a:spcBef>
                <a:spcPts val="0"/>
              </a:spcBef>
              <a:spcAft>
                <a:spcPts val="0"/>
              </a:spcAft>
              <a:buClr>
                <a:schemeClr val="dk1"/>
              </a:buClr>
              <a:buSzPts val="2100"/>
              <a:buFont typeface="Calibri"/>
              <a:buChar char="-"/>
            </a:pPr>
            <a:r>
              <a:rPr lang="en" sz="1100">
                <a:solidFill>
                  <a:schemeClr val="dk1"/>
                </a:solidFill>
              </a:rPr>
              <a:t>Evaluation strategies</a:t>
            </a:r>
            <a:endParaRPr sz="1100">
              <a:solidFill>
                <a:schemeClr val="dk1"/>
              </a:solidFill>
            </a:endParaRPr>
          </a:p>
          <a:p>
            <a:pPr indent="-361950" lvl="0" marL="457200" rtl="0" algn="l">
              <a:lnSpc>
                <a:spcPct val="90000"/>
              </a:lnSpc>
              <a:spcBef>
                <a:spcPts val="0"/>
              </a:spcBef>
              <a:spcAft>
                <a:spcPts val="0"/>
              </a:spcAft>
              <a:buClr>
                <a:schemeClr val="dk1"/>
              </a:buClr>
              <a:buSzPts val="2100"/>
              <a:buFont typeface="Calibri"/>
              <a:buChar char="-"/>
            </a:pPr>
            <a:r>
              <a:rPr lang="en" sz="1100">
                <a:solidFill>
                  <a:schemeClr val="dk1"/>
                </a:solidFill>
              </a:rPr>
              <a:t>Additional idea - hackathon</a:t>
            </a:r>
            <a:endParaRPr b="1" sz="2100">
              <a:solidFill>
                <a:schemeClr val="dk1"/>
              </a:solidFill>
              <a:latin typeface="Calibri"/>
              <a:ea typeface="Calibri"/>
              <a:cs typeface="Calibri"/>
              <a:sym typeface="Calibri"/>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0"/>
          <p:cNvSpPr/>
          <p:nvPr/>
        </p:nvSpPr>
        <p:spPr>
          <a:xfrm>
            <a:off x="475218" y="105007"/>
            <a:ext cx="8226900" cy="1018500"/>
          </a:xfrm>
          <a:prstGeom prst="rect">
            <a:avLst/>
          </a:prstGeom>
          <a:solidFill>
            <a:srgbClr val="660066"/>
          </a:solidFill>
          <a:ln>
            <a:noFill/>
          </a:ln>
          <a:effectLst>
            <a:outerShdw blurRad="40000" rotWithShape="0" dir="5400000" dist="23000">
              <a:srgbClr val="000000">
                <a:alpha val="349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Screenshot 2019-10-23 at 17.11.53.png" id="123" name="Google Shape;123;p20"/>
          <p:cNvPicPr preferRelativeResize="0"/>
          <p:nvPr/>
        </p:nvPicPr>
        <p:blipFill rotWithShape="1">
          <a:blip r:embed="rId3">
            <a:alphaModFix/>
          </a:blip>
          <a:srcRect b="0" l="0" r="0" t="0"/>
          <a:stretch/>
        </p:blipFill>
        <p:spPr>
          <a:xfrm>
            <a:off x="721185" y="186691"/>
            <a:ext cx="1987205" cy="845866"/>
          </a:xfrm>
          <a:prstGeom prst="rect">
            <a:avLst/>
          </a:prstGeom>
          <a:noFill/>
          <a:ln>
            <a:noFill/>
          </a:ln>
        </p:spPr>
      </p:pic>
      <p:pic>
        <p:nvPicPr>
          <p:cNvPr descr="cost-logo.png" id="124" name="Google Shape;124;p20"/>
          <p:cNvPicPr preferRelativeResize="0"/>
          <p:nvPr/>
        </p:nvPicPr>
        <p:blipFill rotWithShape="1">
          <a:blip r:embed="rId4">
            <a:alphaModFix/>
          </a:blip>
          <a:srcRect b="0" l="0" r="0" t="0"/>
          <a:stretch/>
        </p:blipFill>
        <p:spPr>
          <a:xfrm>
            <a:off x="3551489" y="262262"/>
            <a:ext cx="3671812" cy="681293"/>
          </a:xfrm>
          <a:prstGeom prst="rect">
            <a:avLst/>
          </a:prstGeom>
          <a:noFill/>
          <a:ln>
            <a:noFill/>
          </a:ln>
        </p:spPr>
      </p:pic>
      <p:sp>
        <p:nvSpPr>
          <p:cNvPr id="125" name="Google Shape;125;p20"/>
          <p:cNvSpPr txBox="1"/>
          <p:nvPr/>
        </p:nvSpPr>
        <p:spPr>
          <a:xfrm>
            <a:off x="4969350" y="3480319"/>
            <a:ext cx="7301700" cy="63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126" name="Google Shape;126;p20"/>
          <p:cNvSpPr txBox="1"/>
          <p:nvPr/>
        </p:nvSpPr>
        <p:spPr>
          <a:xfrm>
            <a:off x="475175" y="1283344"/>
            <a:ext cx="8226900" cy="344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100">
                <a:solidFill>
                  <a:schemeClr val="dk1"/>
                </a:solidFill>
                <a:latin typeface="Calibri"/>
                <a:ea typeface="Calibri"/>
                <a:cs typeface="Calibri"/>
                <a:sym typeface="Calibri"/>
              </a:rPr>
              <a:t>Communication</a:t>
            </a:r>
            <a:endParaRPr b="1" sz="2100">
              <a:solidFill>
                <a:schemeClr val="dk1"/>
              </a:solidFill>
              <a:latin typeface="Calibri"/>
              <a:ea typeface="Calibri"/>
              <a:cs typeface="Calibri"/>
              <a:sym typeface="Calibri"/>
            </a:endParaRPr>
          </a:p>
          <a:p>
            <a:pPr indent="0" lvl="0" marL="0" rtl="0" algn="l">
              <a:spcBef>
                <a:spcPts val="0"/>
              </a:spcBef>
              <a:spcAft>
                <a:spcPts val="0"/>
              </a:spcAft>
              <a:buNone/>
            </a:pPr>
            <a:r>
              <a:t/>
            </a:r>
            <a:endParaRPr b="1" sz="2100">
              <a:solidFill>
                <a:schemeClr val="dk1"/>
              </a:solidFill>
              <a:latin typeface="Calibri"/>
              <a:ea typeface="Calibri"/>
              <a:cs typeface="Calibri"/>
              <a:sym typeface="Calibri"/>
            </a:endParaRPr>
          </a:p>
          <a:p>
            <a:pPr indent="-361950" lvl="0" marL="457200" rtl="0" algn="l">
              <a:spcBef>
                <a:spcPts val="0"/>
              </a:spcBef>
              <a:spcAft>
                <a:spcPts val="0"/>
              </a:spcAft>
              <a:buClr>
                <a:schemeClr val="dk1"/>
              </a:buClr>
              <a:buSzPts val="2100"/>
              <a:buFont typeface="Calibri"/>
              <a:buChar char="-"/>
            </a:pPr>
            <a:r>
              <a:rPr b="1" lang="en" sz="2100">
                <a:solidFill>
                  <a:schemeClr val="dk1"/>
                </a:solidFill>
                <a:latin typeface="Calibri"/>
                <a:ea typeface="Calibri"/>
                <a:cs typeface="Calibri"/>
                <a:sym typeface="Calibri"/>
              </a:rPr>
              <a:t>slack</a:t>
            </a:r>
            <a:endParaRPr b="1" sz="2100">
              <a:solidFill>
                <a:schemeClr val="dk1"/>
              </a:solidFill>
              <a:latin typeface="Calibri"/>
              <a:ea typeface="Calibri"/>
              <a:cs typeface="Calibri"/>
              <a:sym typeface="Calibri"/>
            </a:endParaRPr>
          </a:p>
          <a:p>
            <a:pPr indent="-361950" lvl="0" marL="457200" rtl="0" algn="l">
              <a:spcBef>
                <a:spcPts val="0"/>
              </a:spcBef>
              <a:spcAft>
                <a:spcPts val="0"/>
              </a:spcAft>
              <a:buClr>
                <a:schemeClr val="dk1"/>
              </a:buClr>
              <a:buSzPts val="2100"/>
              <a:buFont typeface="Calibri"/>
              <a:buChar char="-"/>
            </a:pPr>
            <a:r>
              <a:rPr b="1" lang="en" sz="2100">
                <a:solidFill>
                  <a:schemeClr val="dk1"/>
                </a:solidFill>
                <a:latin typeface="Calibri"/>
                <a:ea typeface="Calibri"/>
                <a:cs typeface="Calibri"/>
                <a:sym typeface="Calibri"/>
              </a:rPr>
              <a:t>mailing list (googlelist and now WG3 list)</a:t>
            </a:r>
            <a:endParaRPr b="1" sz="2100">
              <a:solidFill>
                <a:schemeClr val="dk1"/>
              </a:solidFill>
              <a:latin typeface="Calibri"/>
              <a:ea typeface="Calibri"/>
              <a:cs typeface="Calibri"/>
              <a:sym typeface="Calibri"/>
            </a:endParaRPr>
          </a:p>
          <a:p>
            <a:pPr indent="0" lvl="0" marL="457200" rtl="0" algn="l">
              <a:spcBef>
                <a:spcPts val="0"/>
              </a:spcBef>
              <a:spcAft>
                <a:spcPts val="0"/>
              </a:spcAft>
              <a:buNone/>
            </a:pPr>
            <a:r>
              <a:rPr b="1" lang="en" sz="2100">
                <a:solidFill>
                  <a:srgbClr val="1155CC"/>
                </a:solidFill>
                <a:latin typeface="Calibri"/>
                <a:ea typeface="Calibri"/>
                <a:cs typeface="Calibri"/>
                <a:sym typeface="Calibri"/>
              </a:rPr>
              <a:t>Note: still unclear who can join a list/group - a clearer guidance is needed</a:t>
            </a:r>
            <a:endParaRPr b="1" sz="2100">
              <a:solidFill>
                <a:srgbClr val="1155CC"/>
              </a:solidFill>
              <a:latin typeface="Calibri"/>
              <a:ea typeface="Calibri"/>
              <a:cs typeface="Calibri"/>
              <a:sym typeface="Calibri"/>
            </a:endParaRPr>
          </a:p>
          <a:p>
            <a:pPr indent="-361950" lvl="0" marL="457200" rtl="0" algn="l">
              <a:spcBef>
                <a:spcPts val="0"/>
              </a:spcBef>
              <a:spcAft>
                <a:spcPts val="0"/>
              </a:spcAft>
              <a:buClr>
                <a:schemeClr val="dk1"/>
              </a:buClr>
              <a:buSzPts val="2100"/>
              <a:buFont typeface="Calibri"/>
              <a:buChar char="-"/>
            </a:pPr>
            <a:r>
              <a:rPr b="1" lang="en" sz="2100">
                <a:solidFill>
                  <a:schemeClr val="dk1"/>
                </a:solidFill>
                <a:latin typeface="Calibri"/>
                <a:ea typeface="Calibri"/>
                <a:cs typeface="Calibri"/>
                <a:sym typeface="Calibri"/>
              </a:rPr>
              <a:t>weekly Skype meetings until March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1"/>
          <p:cNvSpPr/>
          <p:nvPr/>
        </p:nvSpPr>
        <p:spPr>
          <a:xfrm>
            <a:off x="475218" y="105007"/>
            <a:ext cx="8226900" cy="1018500"/>
          </a:xfrm>
          <a:prstGeom prst="rect">
            <a:avLst/>
          </a:prstGeom>
          <a:solidFill>
            <a:srgbClr val="660066"/>
          </a:solidFill>
          <a:ln>
            <a:noFill/>
          </a:ln>
          <a:effectLst>
            <a:outerShdw blurRad="40000" rotWithShape="0" dir="5400000" dist="23000">
              <a:srgbClr val="000000">
                <a:alpha val="349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Screenshot 2019-10-23 at 17.11.53.png" id="132" name="Google Shape;132;p21"/>
          <p:cNvPicPr preferRelativeResize="0"/>
          <p:nvPr/>
        </p:nvPicPr>
        <p:blipFill rotWithShape="1">
          <a:blip r:embed="rId3">
            <a:alphaModFix/>
          </a:blip>
          <a:srcRect b="0" l="0" r="0" t="0"/>
          <a:stretch/>
        </p:blipFill>
        <p:spPr>
          <a:xfrm>
            <a:off x="721185" y="186691"/>
            <a:ext cx="1987205" cy="845866"/>
          </a:xfrm>
          <a:prstGeom prst="rect">
            <a:avLst/>
          </a:prstGeom>
          <a:noFill/>
          <a:ln>
            <a:noFill/>
          </a:ln>
        </p:spPr>
      </p:pic>
      <p:pic>
        <p:nvPicPr>
          <p:cNvPr descr="cost-logo.png" id="133" name="Google Shape;133;p21"/>
          <p:cNvPicPr preferRelativeResize="0"/>
          <p:nvPr/>
        </p:nvPicPr>
        <p:blipFill rotWithShape="1">
          <a:blip r:embed="rId4">
            <a:alphaModFix/>
          </a:blip>
          <a:srcRect b="0" l="0" r="0" t="0"/>
          <a:stretch/>
        </p:blipFill>
        <p:spPr>
          <a:xfrm>
            <a:off x="3551489" y="262262"/>
            <a:ext cx="3671812" cy="681293"/>
          </a:xfrm>
          <a:prstGeom prst="rect">
            <a:avLst/>
          </a:prstGeom>
          <a:noFill/>
          <a:ln>
            <a:noFill/>
          </a:ln>
        </p:spPr>
      </p:pic>
      <p:sp>
        <p:nvSpPr>
          <p:cNvPr id="134" name="Google Shape;134;p21"/>
          <p:cNvSpPr txBox="1"/>
          <p:nvPr/>
        </p:nvSpPr>
        <p:spPr>
          <a:xfrm>
            <a:off x="4969350" y="3480319"/>
            <a:ext cx="7301700" cy="63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135" name="Google Shape;135;p21"/>
          <p:cNvSpPr txBox="1"/>
          <p:nvPr/>
        </p:nvSpPr>
        <p:spPr>
          <a:xfrm>
            <a:off x="3355225" y="2680445"/>
            <a:ext cx="4183800" cy="84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100">
                <a:solidFill>
                  <a:schemeClr val="dk1"/>
                </a:solidFill>
                <a:latin typeface="Calibri"/>
                <a:ea typeface="Calibri"/>
                <a:cs typeface="Calibri"/>
                <a:sym typeface="Calibri"/>
              </a:rPr>
              <a:t>Questions?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